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9" r:id="rId1"/>
  </p:sldMasterIdLst>
  <p:notesMasterIdLst>
    <p:notesMasterId r:id="rId6"/>
  </p:notesMasterIdLst>
  <p:sldIdLst>
    <p:sldId id="2329" r:id="rId2"/>
    <p:sldId id="4058" r:id="rId3"/>
    <p:sldId id="4054" r:id="rId4"/>
    <p:sldId id="3996" r:id="rId5"/>
  </p:sldIdLst>
  <p:sldSz cx="12192000" cy="6858000"/>
  <p:notesSz cx="6858000" cy="9144000"/>
  <p:embeddedFontLst>
    <p:embeddedFont>
      <p:font typeface="함초롬바탕" panose="02030604000101010101" pitchFamily="18" charset="-127"/>
      <p:regular r:id="rId7"/>
      <p:bold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Noto Sans KR Light" panose="020B0200000000000000" pitchFamily="50" charset="-127"/>
      <p:regular r:id="rId13"/>
    </p:embeddedFont>
    <p:embeddedFont>
      <p:font typeface="Noto Sans KR Medium" panose="020B0200000000000000" pitchFamily="50" charset="-127"/>
      <p:regular r:id="rId14"/>
    </p:embeddedFont>
    <p:embeddedFont>
      <p:font typeface="Pretendard ExtraBold" panose="02000903000000020004" pitchFamily="50" charset="-127"/>
      <p:bold r:id="rId15"/>
    </p:embeddedFont>
    <p:embeddedFont>
      <p:font typeface="Roboto" panose="02000000000000000000" pitchFamily="2" charset="0"/>
      <p:regular r:id="rId16"/>
      <p:bold r:id="rId17"/>
      <p:italic r:id="rId18"/>
      <p:boldItalic r:id="rId19"/>
    </p:embeddedFont>
    <p:embeddedFont>
      <p:font typeface="Roboto Black" panose="02000000000000000000" pitchFamily="2" charset="0"/>
      <p:bold r:id="rId20"/>
      <p:boldItalic r:id="rId21"/>
    </p:embeddedFont>
    <p:embeddedFont>
      <p:font typeface="Roboto Light" panose="02000000000000000000" pitchFamily="2" charset="0"/>
      <p:regular r:id="rId22"/>
      <p:italic r:id="rId23"/>
    </p:embeddedFont>
    <p:embeddedFont>
      <p:font typeface="Roboto Medium" panose="02000000000000000000" pitchFamily="2" charset="0"/>
      <p:regular r:id="rId24"/>
      <p:italic r:id="rId25"/>
    </p:embeddedFont>
    <p:embeddedFont>
      <p:font typeface="나눔고딕" pitchFamily="2" charset="-127"/>
      <p:regular r:id="rId26"/>
      <p:bold r:id="rId27"/>
    </p:embeddedFont>
    <p:embeddedFont>
      <p:font typeface="맑은 고딕" panose="020B0503020000020004" pitchFamily="50" charset="-127"/>
      <p:regular r:id="rId28"/>
      <p:bold r:id="rId29"/>
    </p:embeddedFont>
    <p:embeddedFont>
      <p:font typeface="배달의민족 주아" panose="02020603020101020101" pitchFamily="18" charset="-127"/>
      <p:regular r:id="rId3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4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448AD7"/>
    <a:srgbClr val="FF7C80"/>
    <a:srgbClr val="626262"/>
    <a:srgbClr val="FFDDDD"/>
    <a:srgbClr val="FFCCCC"/>
    <a:srgbClr val="003373"/>
    <a:srgbClr val="0000FF"/>
    <a:srgbClr val="000066"/>
    <a:srgbClr val="1E0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07" autoAdjust="0"/>
    <p:restoredTop sz="90000" autoAdjust="0"/>
  </p:normalViewPr>
  <p:slideViewPr>
    <p:cSldViewPr snapToGrid="0">
      <p:cViewPr varScale="1">
        <p:scale>
          <a:sx n="103" d="100"/>
          <a:sy n="103" d="100"/>
        </p:scale>
        <p:origin x="678" y="102"/>
      </p:cViewPr>
      <p:guideLst>
        <p:guide orient="horz" pos="404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4" d="100"/>
          <a:sy n="114" d="100"/>
        </p:scale>
        <p:origin x="3756" y="5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26" Type="http://schemas.openxmlformats.org/officeDocument/2006/relationships/font" Target="fonts/font20.fntdata"/><Relationship Id="rId3" Type="http://schemas.openxmlformats.org/officeDocument/2006/relationships/slide" Target="slides/slide2.xml"/><Relationship Id="rId21" Type="http://schemas.openxmlformats.org/officeDocument/2006/relationships/font" Target="fonts/font15.fntdata"/><Relationship Id="rId34" Type="http://schemas.openxmlformats.org/officeDocument/2006/relationships/tableStyles" Target="tableStyles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openxmlformats.org/officeDocument/2006/relationships/font" Target="fonts/font19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29" Type="http://schemas.openxmlformats.org/officeDocument/2006/relationships/font" Target="fonts/font23.fntdata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24" Type="http://schemas.openxmlformats.org/officeDocument/2006/relationships/font" Target="fonts/font18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23" Type="http://schemas.openxmlformats.org/officeDocument/2006/relationships/font" Target="fonts/font17.fntdata"/><Relationship Id="rId28" Type="http://schemas.openxmlformats.org/officeDocument/2006/relationships/font" Target="fonts/font22.fntdata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font" Target="fonts/font16.fntdata"/><Relationship Id="rId27" Type="http://schemas.openxmlformats.org/officeDocument/2006/relationships/font" Target="fonts/font21.fntdata"/><Relationship Id="rId30" Type="http://schemas.openxmlformats.org/officeDocument/2006/relationships/font" Target="fonts/font24.fntdata"/><Relationship Id="rId8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24542D3B-E243-40E7-A8F7-BEF6A31740A3}" type="datetimeFigureOut">
              <a:rPr lang="ko-KR" altLang="en-US" smtClean="0"/>
              <a:pPr/>
              <a:t>2025-06-30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837D2CF7-406A-4368-89C1-C4212AF0FAA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6059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FC40D-6FB9-1648-B027-EAD4E7DC4F2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2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535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A80C51-8D09-922F-631C-A7DF903C2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B335F26-C868-2F6C-3FB6-72B8DEA325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6A14412-E20F-519D-6C32-9639314B65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9813526-F571-E458-6CEE-E03A0E0A94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403132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2747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055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21"/>
          <p:cNvSpPr>
            <a:spLocks noGrp="1"/>
          </p:cNvSpPr>
          <p:nvPr>
            <p:ph type="pic" sz="quarter" idx="32"/>
          </p:nvPr>
        </p:nvSpPr>
        <p:spPr>
          <a:xfrm>
            <a:off x="839760" y="0"/>
            <a:ext cx="11352241" cy="6858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91811" y="5336991"/>
            <a:ext cx="3564164" cy="25235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1800" b="0" i="0" spc="300" baseline="0">
                <a:solidFill>
                  <a:schemeClr val="tx2">
                    <a:lumMod val="40000"/>
                    <a:lumOff val="6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r>
              <a:rPr lang="en-US" dirty="0"/>
              <a:t>Presentation template</a:t>
            </a:r>
            <a:endParaRPr lang="ru-RU" dirty="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919809" y="4256996"/>
            <a:ext cx="4896225" cy="862907"/>
          </a:xfrm>
          <a:prstGeom prst="rect">
            <a:avLst/>
          </a:prstGeom>
        </p:spPr>
        <p:txBody>
          <a:bodyPr/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7000" b="0" i="0" kern="1200" baseline="0" dirty="0">
                <a:solidFill>
                  <a:schemeClr val="tx2">
                    <a:lumMod val="60000"/>
                    <a:lumOff val="40000"/>
                  </a:schemeClr>
                </a:solidFill>
                <a:latin typeface="Roboto" charset="0"/>
                <a:ea typeface="Roboto" charset="0"/>
                <a:cs typeface="Roboto" charset="0"/>
              </a:defRPr>
            </a:lvl1pPr>
          </a:lstStyle>
          <a:p>
            <a:r>
              <a:rPr lang="en-US" sz="7000" b="0" i="0" dirty="0">
                <a:latin typeface="Roboto" charset="0"/>
                <a:ea typeface="Roboto" charset="0"/>
                <a:cs typeface="Roboto" charset="0"/>
              </a:rPr>
              <a:t>Name</a:t>
            </a:r>
            <a:endParaRPr lang="ru-RU" sz="7000" b="0" i="0" dirty="0">
              <a:latin typeface="Roboto" charset="0"/>
              <a:ea typeface="Roboto" charset="0"/>
              <a:cs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13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984335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864779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3033001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915407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3496847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5306120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1953008"/>
            <a:ext cx="4460428" cy="89999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27852481-77C3-FA48-A033-516507B497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FDF5F6-25CB-E342-93E6-93D54848D1C5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89648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2"/>
          </p:nvPr>
        </p:nvSpPr>
        <p:spPr>
          <a:xfrm>
            <a:off x="6908559" y="405015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760993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258300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476099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405015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2583004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304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187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1"/>
            <a:ext cx="12192000" cy="220500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647888" y="2781004"/>
            <a:ext cx="7488344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781004"/>
            <a:ext cx="2229887" cy="327598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00FB7-0148-4D2D-BF21-D5E653448BDE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4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0"/>
            <a:ext cx="12192000" cy="411299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057984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205006"/>
            <a:ext cx="3957967" cy="133199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3672627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287271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8901913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28A2EF-2B4E-4713-A097-F4CFF55C4CD4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01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05006"/>
            <a:ext cx="7344339" cy="3851983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37206" y="2205006"/>
            <a:ext cx="3046172" cy="4642316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E78C6362-F05E-0643-8241-6D56797AA8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41D75FB-7778-8249-8FA6-B16CEF01EB27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18027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253383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4167236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061007"/>
            <a:ext cx="4461989" cy="3995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729013"/>
            <a:ext cx="2095851" cy="323998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7977688-07B8-9C4C-8A1C-54057797F0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98265A5-19CC-E741-81B9-934547F17E1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990493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039644" y="2205008"/>
            <a:ext cx="3046171" cy="465299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081842" y="4572000"/>
            <a:ext cx="6110159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816034" y="2205005"/>
            <a:ext cx="4317983" cy="176399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9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3525797" y="2648316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6816034" y="4934316"/>
            <a:ext cx="4317983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491055" y="2570639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065560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4558656"/>
            <a:ext cx="3028709" cy="22993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212399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7628295B-ADEA-3B41-BF15-DAAB52D10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AEAB3C7-0D27-3148-83A1-F3B61742616D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3030153" y="4558656"/>
            <a:ext cx="3092288" cy="229934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38529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3030153" y="4558653"/>
            <a:ext cx="3092288" cy="22993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2258984"/>
            <a:ext cx="3028709" cy="45990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8"/>
            <a:ext cx="4561307" cy="227265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2641640"/>
            <a:ext cx="2095851" cy="3847371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Прямоугольник 13"/>
          <p:cNvSpPr/>
          <p:nvPr userDrawn="1"/>
        </p:nvSpPr>
        <p:spPr>
          <a:xfrm>
            <a:off x="6115913" y="2258984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572937" y="2641641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45D17C26-CD07-1945-92E4-0E9501D23E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9E925BA-335C-7348-9973-F5C618B711DC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04490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6023998" y="2287976"/>
            <a:ext cx="6156519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9C815C2-FFD2-0A4D-B8A0-E71E7CB00D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E9C8089-FD81-9B4F-A65C-63FE8C4EC9E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715670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" y="2287976"/>
            <a:ext cx="2999857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Рисунок 21"/>
          <p:cNvSpPr>
            <a:spLocks noGrp="1"/>
          </p:cNvSpPr>
          <p:nvPr>
            <p:ph type="pic" sz="quarter" idx="38"/>
          </p:nvPr>
        </p:nvSpPr>
        <p:spPr>
          <a:xfrm>
            <a:off x="2999860" y="2287976"/>
            <a:ext cx="3168145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44029" y="2287977"/>
            <a:ext cx="4356200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338123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985" y="2287976"/>
            <a:ext cx="277231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559792" y="2817004"/>
            <a:ext cx="9540439" cy="323998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8"/>
          </p:nvPr>
        </p:nvSpPr>
        <p:spPr>
          <a:xfrm>
            <a:off x="3837683" y="2287976"/>
            <a:ext cx="2781496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Рисунок 21"/>
          <p:cNvSpPr>
            <a:spLocks noGrp="1"/>
          </p:cNvSpPr>
          <p:nvPr>
            <p:ph type="pic" sz="quarter" idx="40"/>
          </p:nvPr>
        </p:nvSpPr>
        <p:spPr>
          <a:xfrm>
            <a:off x="9409858" y="2287976"/>
            <a:ext cx="276313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C81BA1E-7B26-7840-9EF7-83336713E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80ABCB-3B95-444F-84D2-78DFECA75470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2477754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663916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5"/>
          </p:nvPr>
        </p:nvSpPr>
        <p:spPr>
          <a:xfrm>
            <a:off x="6270785" y="2306614"/>
            <a:ext cx="2567433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8834746" y="2306614"/>
            <a:ext cx="2589500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047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0BA6C90-2AE4-244C-959F-23B3EF63D2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075F3BCA-6352-1047-A349-4EEBB339BFF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27407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3972732" y="2332783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3972732" y="4562767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9372980" y="2493006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9" hasCustomPrompt="1"/>
          </p:nvPr>
        </p:nvSpPr>
        <p:spPr>
          <a:xfrm>
            <a:off x="9372980" y="4630298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906C4B5D-4619-864E-8531-0858D13C1E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FEC54C2F-4D44-334A-9975-AA174670BE0A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4" name="Рисунок 21">
            <a:extLst>
              <a:ext uri="{FF2B5EF4-FFF2-40B4-BE49-F238E27FC236}">
                <a16:creationId xmlns:a16="http://schemas.microsoft.com/office/drawing/2014/main" id="{E5BB6F40-8487-3442-8783-C2EA7A4111A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057048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>
            <a:extLst>
              <a:ext uri="{FF2B5EF4-FFF2-40B4-BE49-F238E27FC236}">
                <a16:creationId xmlns:a16="http://schemas.microsoft.com/office/drawing/2014/main" id="{07321379-EEA4-2E4E-BD78-84DBE7E19ED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057048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AE1C47D9-CD94-2549-B905-C1D1C086E5A2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492019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>
            <a:extLst>
              <a:ext uri="{FF2B5EF4-FFF2-40B4-BE49-F238E27FC236}">
                <a16:creationId xmlns:a16="http://schemas.microsoft.com/office/drawing/2014/main" id="{70A316D7-001F-9249-AC0A-045D90EC8599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6492019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06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2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1224492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3" name="Текст 3"/>
          <p:cNvSpPr>
            <a:spLocks noGrp="1"/>
          </p:cNvSpPr>
          <p:nvPr>
            <p:ph type="body" sz="quarter" idx="46" hasCustomPrompt="1"/>
          </p:nvPr>
        </p:nvSpPr>
        <p:spPr>
          <a:xfrm>
            <a:off x="6402779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3813636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8" hasCustomPrompt="1"/>
          </p:nvPr>
        </p:nvSpPr>
        <p:spPr>
          <a:xfrm>
            <a:off x="8991923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1" name="Рисунок 21">
            <a:extLst>
              <a:ext uri="{FF2B5EF4-FFF2-40B4-BE49-F238E27FC236}">
                <a16:creationId xmlns:a16="http://schemas.microsoft.com/office/drawing/2014/main" id="{2B14CA52-82DF-B841-881C-B7DA04792B12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663916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2" name="Рисунок 21">
            <a:extLst>
              <a:ext uri="{FF2B5EF4-FFF2-40B4-BE49-F238E27FC236}">
                <a16:creationId xmlns:a16="http://schemas.microsoft.com/office/drawing/2014/main" id="{23E9E9CE-DE08-5646-B1DA-9A9E4E7A2700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270785" y="3572999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3" name="Рисунок 21">
            <a:extLst>
              <a:ext uri="{FF2B5EF4-FFF2-40B4-BE49-F238E27FC236}">
                <a16:creationId xmlns:a16="http://schemas.microsoft.com/office/drawing/2014/main" id="{8BA97521-4C7E-4847-BE21-CE938F84CF93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8834746" y="3572999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4" name="Рисунок 21">
            <a:extLst>
              <a:ext uri="{FF2B5EF4-FFF2-40B4-BE49-F238E27FC236}">
                <a16:creationId xmlns:a16="http://schemas.microsoft.com/office/drawing/2014/main" id="{43CD3B86-D01C-4E42-B39A-1CD707DFC691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57047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5" name="Рисунок 21">
            <a:extLst>
              <a:ext uri="{FF2B5EF4-FFF2-40B4-BE49-F238E27FC236}">
                <a16:creationId xmlns:a16="http://schemas.microsoft.com/office/drawing/2014/main" id="{32FCF177-B664-284B-843E-6B43FB3B1471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59216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6" name="Рисунок 21">
            <a:extLst>
              <a:ext uri="{FF2B5EF4-FFF2-40B4-BE49-F238E27FC236}">
                <a16:creationId xmlns:a16="http://schemas.microsoft.com/office/drawing/2014/main" id="{37841CBC-D555-1642-A90F-1955CBF9BB3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266086" y="513013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7" name="Рисунок 21">
            <a:extLst>
              <a:ext uri="{FF2B5EF4-FFF2-40B4-BE49-F238E27FC236}">
                <a16:creationId xmlns:a16="http://schemas.microsoft.com/office/drawing/2014/main" id="{C4CAD19E-F952-0741-A971-1728A4A35D87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830046" y="513013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8" name="Рисунок 21">
            <a:extLst>
              <a:ext uri="{FF2B5EF4-FFF2-40B4-BE49-F238E27FC236}">
                <a16:creationId xmlns:a16="http://schemas.microsoft.com/office/drawing/2014/main" id="{9FBAF411-43E3-254F-AA83-4EBBDB76ADC0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052348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3275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1"/>
          </p:nvPr>
        </p:nvSpPr>
        <p:spPr>
          <a:xfrm>
            <a:off x="6124473" y="4572001"/>
            <a:ext cx="302021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2" name="Рисунок 21"/>
          <p:cNvSpPr>
            <a:spLocks noGrp="1"/>
          </p:cNvSpPr>
          <p:nvPr>
            <p:ph type="pic" sz="quarter" idx="32"/>
          </p:nvPr>
        </p:nvSpPr>
        <p:spPr>
          <a:xfrm>
            <a:off x="9137207" y="4572001"/>
            <a:ext cx="304617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3" name="Рисунок 21"/>
          <p:cNvSpPr>
            <a:spLocks noGrp="1"/>
          </p:cNvSpPr>
          <p:nvPr>
            <p:ph type="pic" sz="quarter" idx="33"/>
          </p:nvPr>
        </p:nvSpPr>
        <p:spPr>
          <a:xfrm>
            <a:off x="-4830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8CE3484-4DF2-7D44-8F15-024680D0CD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7759DC4-E779-A840-9CA0-9A7E03005C9B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782038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2291338"/>
            <a:ext cx="3072131" cy="456132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2837" y="2291338"/>
            <a:ext cx="3072131" cy="456666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486177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35165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622944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1D6042FF-8AF2-9240-A692-35AECBA16C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D878B6A-794A-B640-BB23-CD57342EDFB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330274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9995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bar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95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4B94CEA0-8D68-496E-9090-C406E40B91E7}"/>
              </a:ext>
            </a:extLst>
          </p:cNvPr>
          <p:cNvSpPr/>
          <p:nvPr userDrawn="1"/>
        </p:nvSpPr>
        <p:spPr>
          <a:xfrm>
            <a:off x="487682" y="457202"/>
            <a:ext cx="896620" cy="165100"/>
          </a:xfrm>
          <a:prstGeom prst="rect">
            <a:avLst/>
          </a:pr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ko-KR" altLang="en-US" sz="1351" dirty="0">
              <a:latin typeface="Roboto" panose="02000000000000000000" pitchFamily="2" charset="0"/>
            </a:endParaRPr>
          </a:p>
        </p:txBody>
      </p:sp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0C7A6988-0536-4DB2-8B1E-4B47A994A0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97399" y="457202"/>
            <a:ext cx="7106919" cy="59436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>
                <a:latin typeface="Roboto" panose="02000000000000000000" pitchFamily="2" charset="0"/>
              </a:defRPr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0266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46E2864-4EB0-F44C-84E2-4D409B77E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5F3FDC7-6BDC-B947-A5FE-24BBDF06E25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448270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13E5CF9D-94CD-264C-A198-0D44B69978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D4C87A8-D177-E149-A931-FACB3CAD2C7F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2510380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13947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 flipV="1">
            <a:off x="0" y="0"/>
            <a:ext cx="12192000" cy="22050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4295917" y="2781004"/>
            <a:ext cx="6840315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295917" y="837012"/>
            <a:ext cx="6840315" cy="1223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127772" y="837012"/>
            <a:ext cx="2491555" cy="5194048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D700-FA55-452F-A7B4-F56036F04B21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맑은 고딕" panose="020B0503020000020004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284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171FB1-B2AF-421E-82D6-5659ACF2EED8}"/>
              </a:ext>
            </a:extLst>
          </p:cNvPr>
          <p:cNvSpPr txBox="1"/>
          <p:nvPr userDrawn="1"/>
        </p:nvSpPr>
        <p:spPr>
          <a:xfrm>
            <a:off x="11543971" y="6388371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50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50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873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713" r:id="rId24"/>
    <p:sldLayoutId id="2147483714" r:id="rId25"/>
    <p:sldLayoutId id="2147483715" r:id="rId26"/>
    <p:sldLayoutId id="2147483716" r:id="rId27"/>
    <p:sldLayoutId id="2147483685" r:id="rId28"/>
    <p:sldLayoutId id="2147483686" r:id="rId29"/>
    <p:sldLayoutId id="2147483687" r:id="rId30"/>
    <p:sldLayoutId id="2147483688" r:id="rId31"/>
  </p:sldLayoutIdLst>
  <p:hf hdr="0" ftr="0" dt="0"/>
  <p:txStyles>
    <p:titleStyle>
      <a:lvl1pPr algn="ctr" defTabSz="1219231" rtl="0" eaLnBrk="1" latinLnBrk="0" hangingPunct="1">
        <a:spcBef>
          <a:spcPct val="0"/>
        </a:spcBef>
        <a:buNone/>
        <a:defRPr sz="5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11" indent="-457211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1" kern="1200">
          <a:solidFill>
            <a:schemeClr val="tx1"/>
          </a:solidFill>
          <a:latin typeface="+mn-lt"/>
          <a:ea typeface="+mn-ea"/>
          <a:cs typeface="+mn-cs"/>
        </a:defRPr>
      </a:lvl1pPr>
      <a:lvl2pPr marL="990625" indent="-381009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1" kern="1200">
          <a:solidFill>
            <a:schemeClr val="tx1"/>
          </a:solidFill>
          <a:latin typeface="+mn-lt"/>
          <a:ea typeface="+mn-ea"/>
          <a:cs typeface="+mn-cs"/>
        </a:defRPr>
      </a:lvl2pPr>
      <a:lvl3pPr marL="1524038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53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1" kern="1200">
          <a:solidFill>
            <a:schemeClr val="tx1"/>
          </a:solidFill>
          <a:latin typeface="+mn-lt"/>
          <a:ea typeface="+mn-ea"/>
          <a:cs typeface="+mn-cs"/>
        </a:defRPr>
      </a:lvl4pPr>
      <a:lvl5pPr marL="274326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»"/>
        <a:defRPr sz="2651" kern="1200">
          <a:solidFill>
            <a:schemeClr val="tx1"/>
          </a:solidFill>
          <a:latin typeface="+mn-lt"/>
          <a:ea typeface="+mn-ea"/>
          <a:cs typeface="+mn-cs"/>
        </a:defRPr>
      </a:lvl5pPr>
      <a:lvl6pPr marL="335288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6pPr>
      <a:lvl7pPr marL="3962500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7pPr>
      <a:lvl8pPr marL="457211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8pPr>
      <a:lvl9pPr marL="518172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15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4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6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7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307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92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2DFB3F7-7898-2B97-8B60-DAEDEB7CDE68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pic>
        <p:nvPicPr>
          <p:cNvPr id="13" name="그래픽 12">
            <a:extLst>
              <a:ext uri="{FF2B5EF4-FFF2-40B4-BE49-F238E27FC236}">
                <a16:creationId xmlns:a16="http://schemas.microsoft.com/office/drawing/2014/main" id="{5AF8AA99-599A-B8F1-32DA-4551A70C4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7793" r="27301"/>
          <a:stretch/>
        </p:blipFill>
        <p:spPr>
          <a:xfrm rot="10800000" flipH="1">
            <a:off x="0" y="62125"/>
            <a:ext cx="12192000" cy="6761614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C3DE968-EEA3-EB72-7E11-CEF1DD8F5BC9}"/>
              </a:ext>
            </a:extLst>
          </p:cNvPr>
          <p:cNvSpPr/>
          <p:nvPr/>
        </p:nvSpPr>
        <p:spPr>
          <a:xfrm>
            <a:off x="5350506" y="4483860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0F1BC323-47D1-4F47-7CFC-9DF494D55C46}"/>
              </a:ext>
            </a:extLst>
          </p:cNvPr>
          <p:cNvSpPr/>
          <p:nvPr/>
        </p:nvSpPr>
        <p:spPr>
          <a:xfrm>
            <a:off x="6661350" y="1829705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E898DE-E7C3-576A-4FBE-DE6D76453F92}"/>
              </a:ext>
            </a:extLst>
          </p:cNvPr>
          <p:cNvSpPr/>
          <p:nvPr/>
        </p:nvSpPr>
        <p:spPr>
          <a:xfrm>
            <a:off x="455180" y="6505317"/>
            <a:ext cx="2352756" cy="1384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as of 2025.7.1  I  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세이프웨어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주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)</a:t>
            </a:r>
            <a:r>
              <a:rPr lang="ko-KR" altLang="en-US" sz="900" b="1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   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I </a:t>
            </a:r>
            <a:r>
              <a:rPr lang="ko-KR" altLang="en-US" sz="900" b="1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SW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개발실</a:t>
            </a:r>
            <a:endParaRPr lang="en-US" altLang="ko-KR" sz="900" dirty="0">
              <a:solidFill>
                <a:schemeClr val="bg1"/>
              </a:solidFill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48DD86-4216-04EF-B7B0-28D99A56F31A}"/>
              </a:ext>
            </a:extLst>
          </p:cNvPr>
          <p:cNvSpPr/>
          <p:nvPr/>
        </p:nvSpPr>
        <p:spPr>
          <a:xfrm>
            <a:off x="1920311" y="1412930"/>
            <a:ext cx="2984791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19" name="그래픽 18">
            <a:extLst>
              <a:ext uri="{FF2B5EF4-FFF2-40B4-BE49-F238E27FC236}">
                <a16:creationId xmlns:a16="http://schemas.microsoft.com/office/drawing/2014/main" id="{793985AB-526F-29C1-955F-86FB6A13D3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9366B78-3EAD-51C6-5DE4-85B591E2D9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E0710D60-9A82-78B3-F92F-FE47CFA5AF6D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1CEDD0D-0876-662B-5259-002B70B9DC05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4997186E-514D-B29E-CEA4-D31FCBE74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05B9C3D-24B8-C71C-B291-A7D1804DA7F5}"/>
              </a:ext>
            </a:extLst>
          </p:cNvPr>
          <p:cNvSpPr txBox="1"/>
          <p:nvPr/>
        </p:nvSpPr>
        <p:spPr>
          <a:xfrm>
            <a:off x="2905862" y="2248294"/>
            <a:ext cx="638027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ko-KR" altLang="en-US" sz="480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상반기 결산 및 하반기 계획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AC046D-F020-418C-9804-D40609EC0E84}"/>
              </a:ext>
            </a:extLst>
          </p:cNvPr>
          <p:cNvSpPr txBox="1"/>
          <p:nvPr/>
        </p:nvSpPr>
        <p:spPr>
          <a:xfrm>
            <a:off x="8910487" y="3989583"/>
            <a:ext cx="1555234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en-US" altLang="ko-KR" sz="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SW</a:t>
            </a:r>
            <a:r>
              <a:rPr lang="ko-KR" altLang="en-US" sz="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개발실</a:t>
            </a:r>
            <a:endParaRPr lang="ko-KR" altLang="en-US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185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DE9FDC-6A6A-7EBF-9123-91FF41C0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50DFD129-89CC-7F1E-EA64-D1C6511E1D5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00727943-A6BD-C764-7262-39EF2507C71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C1FBDB15-A8F3-C6A2-186C-3116563C56FC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55B458C7-4269-385A-B9BB-B655927B2B3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222D2CB-D66E-B43F-F27F-56FA7E9604D1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상반기</a:t>
            </a:r>
            <a:r>
              <a:rPr lang="en-US" altLang="ko-KR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</a:t>
            </a: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결산</a:t>
            </a:r>
            <a:r>
              <a:rPr lang="en-US" altLang="ko-KR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: </a:t>
            </a:r>
            <a:r>
              <a:rPr lang="ko-KR" altLang="en-US" sz="3200" spc="-30" dirty="0">
                <a:solidFill>
                  <a:srgbClr val="649EDE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설정 목표 </a:t>
            </a: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및 </a:t>
            </a:r>
            <a:r>
              <a:rPr lang="ko-KR" altLang="en-US" sz="3200" spc="-3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추가 목표 </a:t>
            </a: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달성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002A19-8F66-513E-EDFB-774F6E5AADAB}"/>
              </a:ext>
            </a:extLst>
          </p:cNvPr>
          <p:cNvSpPr txBox="1"/>
          <p:nvPr/>
        </p:nvSpPr>
        <p:spPr>
          <a:xfrm>
            <a:off x="84586" y="1158310"/>
            <a:ext cx="609510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수행기간 </a:t>
            </a:r>
            <a:r>
              <a:rPr lang="en-US" altLang="ko-KR" sz="20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상반기</a:t>
            </a:r>
            <a:r>
              <a:rPr lang="en-US" altLang="ko-KR" sz="20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(1.1 ~ 6.30)</a:t>
            </a:r>
          </a:p>
          <a:p>
            <a:endParaRPr lang="en-US" altLang="ko-KR" sz="2000" b="1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개발 완료 사항</a:t>
            </a:r>
            <a:endParaRPr lang="en-US" altLang="ko-KR" sz="2000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노인낙상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 검출 알고리즘 개발</a:t>
            </a:r>
            <a:b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</a:b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- </a:t>
            </a:r>
            <a:r>
              <a:rPr lang="en-US" altLang="ko-KR" sz="1600" dirty="0" err="1">
                <a:latin typeface="배달의민족 주아" panose="020B0600000101010101" charset="-127"/>
                <a:ea typeface="배달의민족 주아" panose="020B0600000101010101" charset="-127"/>
              </a:rPr>
              <a:t>Kfall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평가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(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민감도 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97.1%,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특이도 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99.85%,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리드타임 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211.9</a:t>
            </a:r>
            <a:r>
              <a:rPr lang="en-US" altLang="ko-KR" sz="1600" dirty="0">
                <a:latin typeface="궁서" panose="02030600000101010101" pitchFamily="18" charset="-127"/>
                <a:ea typeface="궁서" panose="02030600000101010101" pitchFamily="18" charset="-127"/>
              </a:rPr>
              <a:t>±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162.1)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내부 직원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 대상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시간씩 테스트 진행 </a:t>
            </a:r>
            <a:r>
              <a:rPr lang="ko-KR" altLang="en-US" sz="16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→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오검출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미발생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확인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- 3.28 KTR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인증 획득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(F1-score 0.98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달성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검출 성능 구체화를 위한 실험 및 결과 분석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2"/>
            </a:pPr>
            <a:r>
              <a:rPr lang="en-US" altLang="ko-KR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C-Light </a:t>
            </a:r>
            <a:r>
              <a:rPr lang="ko-KR" altLang="en-US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및 </a:t>
            </a:r>
            <a:r>
              <a:rPr lang="en-US" altLang="ko-KR" dirty="0" err="1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Redy</a:t>
            </a:r>
            <a:r>
              <a:rPr lang="en-US" altLang="ko-KR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펌웨어 출시 준비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펌웨어 출시후보판 빌드 후 실험을 통한 성능 검증 완료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C-Light(CL-NRF-1.0.0)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및 </a:t>
            </a:r>
            <a:r>
              <a:rPr lang="en-US" altLang="ko-KR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Redy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(D1-NRF-1.0.0)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출시 준비 완료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3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도중 충격 상황 추락 검출 알고리즘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고도계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(Infineon DPS368)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디바이스 드라이버 개발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고도 변화 기반 추락 검출 및 추락 후 회전 검출 로직 추가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3"/>
            </a:pP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3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멀티 모드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(</a:t>
            </a:r>
            <a:r>
              <a:rPr lang="ko-KR" altLang="en-US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킥보드</a:t>
            </a:r>
            <a:r>
              <a:rPr lang="ko-KR" altLang="en-US" sz="1800" kern="0" spc="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⋅</a:t>
            </a:r>
            <a:r>
              <a:rPr lang="ko-KR" altLang="en-US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자전거</a:t>
            </a:r>
            <a:r>
              <a:rPr lang="ko-KR" altLang="en-US" sz="1800" kern="0" spc="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⋅</a:t>
            </a:r>
            <a:r>
              <a:rPr lang="ko-KR" altLang="en-US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등산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)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  <a:t> 펌웨어 개발</a:t>
            </a:r>
            <a:br>
              <a:rPr lang="en-US" altLang="ko-KR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</a:b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-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노르딕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(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社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) NRF54L15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펌웨어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개발환경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(VS Code)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구축</a:t>
            </a:r>
            <a:br>
              <a:rPr lang="en-US" altLang="ko-KR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B0600000101010101" charset="-127"/>
                <a:ea typeface="배달의민족 주아" panose="020B0600000101010101" charset="-127"/>
              </a:rPr>
            </a:b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- BLE,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 </a:t>
            </a:r>
            <a:r>
              <a:rPr lang="en-US" altLang="ko-KR" sz="1600" dirty="0">
                <a:latin typeface="배달의민족 주아" panose="020B0600000101010101" charset="-127"/>
                <a:ea typeface="배달의민족 주아" panose="020B0600000101010101" charset="-127"/>
              </a:rPr>
              <a:t>IMU, ADC, DFU </a:t>
            </a:r>
            <a:r>
              <a:rPr lang="ko-KR" altLang="en-US" sz="1600" dirty="0">
                <a:latin typeface="배달의민족 주아" panose="020B0600000101010101" charset="-127"/>
                <a:ea typeface="배달의민족 주아" panose="020B0600000101010101" charset="-127"/>
              </a:rPr>
              <a:t>등 각종 디바이스 드라이버 구현</a:t>
            </a:r>
            <a:endParaRPr lang="en-US" altLang="ko-KR" sz="1600" dirty="0">
              <a:latin typeface="배달의민족 주아" panose="020B0600000101010101" charset="-127"/>
              <a:ea typeface="배달의민족 주아" panose="020B0600000101010101" charset="-127"/>
            </a:endParaRPr>
          </a:p>
          <a:p>
            <a:pPr marL="342900" indent="-342900">
              <a:buFont typeface="+mj-lt"/>
              <a:buAutoNum type="arabicPeriod" startAt="3"/>
            </a:pP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C4B9986-ABDD-71EC-2856-BC74BB122800}"/>
              </a:ext>
            </a:extLst>
          </p:cNvPr>
          <p:cNvSpPr txBox="1"/>
          <p:nvPr/>
        </p:nvSpPr>
        <p:spPr>
          <a:xfrm>
            <a:off x="6316903" y="2320892"/>
            <a:ext cx="566130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5"/>
            </a:pPr>
            <a:r>
              <a:rPr lang="en-US" altLang="ko-KR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Safeware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Connect 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어플 및 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관리자용 대시보드</a:t>
            </a:r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글로벌버전 추가 개발 완료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(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 접속 시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Google Map,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국가코드 적용 개인인증 등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Play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Store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및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App Store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배포 완료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관리자용 대시보드 구현 완료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디자인 적용 진행 중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6"/>
            </a:pPr>
            <a:r>
              <a:rPr lang="en-US" altLang="ko-KR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Redy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어플 개발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테스트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완료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사용자 매뉴얼 작성 후 배포 예정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sz="2000" dirty="0">
              <a:solidFill>
                <a:srgbClr val="FF505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7"/>
            </a:pPr>
            <a:r>
              <a:rPr lang="ko-KR" altLang="en-US" dirty="0" err="1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전동킥보드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 err="1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전도검출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알고리즘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旣개발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ML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모델 성능 평가 및 펌웨어 구현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(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민감도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99.08%,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특이도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99.75%,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리드타임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308.5</a:t>
            </a: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±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140.4ms)</a:t>
            </a:r>
          </a:p>
          <a:p>
            <a:pPr marL="342900" indent="-342900">
              <a:buAutoNum type="arabicPeriod" startAt="7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 startAt="7"/>
            </a:pP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 </a:t>
            </a:r>
            <a:r>
              <a:rPr lang="ko-KR" altLang="en-US" dirty="0" err="1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전도검출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선행연구 조사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활용가능한 공유 데이터셋 없음을 확인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부경대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&amp;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군산대 학술논문 참고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실험 프로토콜 작성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09816B05-6EDA-AA0C-F3B7-C0F081C32A4A}"/>
              </a:ext>
            </a:extLst>
          </p:cNvPr>
          <p:cNvCxnSpPr/>
          <p:nvPr/>
        </p:nvCxnSpPr>
        <p:spPr>
          <a:xfrm>
            <a:off x="6248294" y="2226915"/>
            <a:ext cx="0" cy="4563163"/>
          </a:xfrm>
          <a:prstGeom prst="line">
            <a:avLst/>
          </a:prstGeom>
          <a:ln w="57150">
            <a:solidFill>
              <a:srgbClr val="62626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그림 67">
            <a:extLst>
              <a:ext uri="{FF2B5EF4-FFF2-40B4-BE49-F238E27FC236}">
                <a16:creationId xmlns:a16="http://schemas.microsoft.com/office/drawing/2014/main" id="{C55F9C61-49A9-27AB-15A2-DB0224DBED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3791" y="536382"/>
            <a:ext cx="1384752" cy="1384752"/>
          </a:xfrm>
          <a:prstGeom prst="rect">
            <a:avLst/>
          </a:prstGeom>
        </p:spPr>
      </p:pic>
      <p:pic>
        <p:nvPicPr>
          <p:cNvPr id="74" name="그림 73">
            <a:extLst>
              <a:ext uri="{FF2B5EF4-FFF2-40B4-BE49-F238E27FC236}">
                <a16:creationId xmlns:a16="http://schemas.microsoft.com/office/drawing/2014/main" id="{15A8DB2A-450E-36D4-B6F9-30D60CCD60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5985" y="458321"/>
            <a:ext cx="1492776" cy="149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11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108342" y="424365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하반기 계획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1D23CD3-FE97-48F8-8067-FEEED15E0F57}"/>
              </a:ext>
            </a:extLst>
          </p:cNvPr>
          <p:cNvSpPr txBox="1"/>
          <p:nvPr/>
        </p:nvSpPr>
        <p:spPr>
          <a:xfrm>
            <a:off x="84585" y="1158310"/>
            <a:ext cx="546712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수행기간</a:t>
            </a:r>
            <a:r>
              <a:rPr lang="en-US" altLang="ko-KR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7.1 ~ 12.31 (3~4</a:t>
            </a:r>
            <a:r>
              <a:rPr lang="ko-KR" altLang="en-US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</a:t>
            </a:r>
            <a:r>
              <a:rPr lang="en-US" altLang="ko-KR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2400" b="1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추진 계획</a:t>
            </a: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전동킥보드 전도 검출 알고리즘 개발</a:t>
            </a:r>
            <a:b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펌웨어 테스트 및 검출 성능 평가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하이브리드 알고리즘 개발 등 검출 성능 개선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(8~9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검출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오검출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제한 조건 구체화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(10~12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2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 전도 검출 알고리즘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 실험 환경 셋팅 및 파일럿 테스트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데이터셋 구축 및 전도 검출 알고리즘 개발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(8~10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성능 개선 및 검출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오검출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제한 조건 구체화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(11~12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900" indent="-342900">
              <a:buFont typeface="+mj-lt"/>
              <a:buAutoNum type="arabicPeriod" startAt="3"/>
            </a:pP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3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등산 추락 검출 알고리즘 개발</a:t>
            </a: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000">
              <a:buFontTx/>
              <a:buChar char="-"/>
            </a:pP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등산 동작 및 추락 동작 데이터셋 구축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(7~8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검출 알고리즘 개발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(9~10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성능 개선 및 검출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오검출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제한 조건 구체화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(11~12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900" indent="-342900">
              <a:buFont typeface="+mj-lt"/>
              <a:buAutoNum type="arabicPeriod" startAt="3"/>
            </a:pP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3"/>
            </a:pPr>
            <a:endParaRPr lang="en-US" altLang="ko-KR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E0DB84F9-83E8-416A-AB5F-42331FC83F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45044">
            <a:off x="7395137" y="1130265"/>
            <a:ext cx="844395" cy="844395"/>
          </a:xfrm>
          <a:prstGeom prst="rect">
            <a:avLst/>
          </a:prstGeom>
          <a:ln>
            <a:noFill/>
          </a:ln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4C512A3D-E575-4D83-9174-9B166FBB9C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4662076">
            <a:off x="7293104" y="1134243"/>
            <a:ext cx="641892" cy="641892"/>
          </a:xfrm>
          <a:prstGeom prst="rect">
            <a:avLst/>
          </a:prstGeom>
          <a:ln>
            <a:noFill/>
          </a:ln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B8D68E40-CBEC-4311-A906-531E7B8EA090}"/>
              </a:ext>
            </a:extLst>
          </p:cNvPr>
          <p:cNvGrpSpPr/>
          <p:nvPr/>
        </p:nvGrpSpPr>
        <p:grpSpPr>
          <a:xfrm>
            <a:off x="8651242" y="903908"/>
            <a:ext cx="1157643" cy="1102561"/>
            <a:chOff x="8560892" y="585029"/>
            <a:chExt cx="1619171" cy="1434340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AAD1AD21-E7A6-4ED3-BC32-75BCE411828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18474557">
              <a:off x="8898760" y="738066"/>
              <a:ext cx="1281303" cy="1281303"/>
            </a:xfrm>
            <a:prstGeom prst="rect">
              <a:avLst/>
            </a:prstGeom>
          </p:spPr>
        </p:pic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3BA086C4-7CE1-4C93-AC75-4CAE55C6DF3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864315" flipH="1">
              <a:off x="8560892" y="585029"/>
              <a:ext cx="962612" cy="851153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C15F3565-818B-450C-A5C2-4B2C0A128EF3}"/>
              </a:ext>
            </a:extLst>
          </p:cNvPr>
          <p:cNvGrpSpPr/>
          <p:nvPr/>
        </p:nvGrpSpPr>
        <p:grpSpPr>
          <a:xfrm>
            <a:off x="9975001" y="744112"/>
            <a:ext cx="1650504" cy="1539789"/>
            <a:chOff x="6677142" y="3577167"/>
            <a:chExt cx="3089674" cy="2323485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5A2E283E-269D-46CC-A3B8-A31A3193F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677142" y="3620268"/>
              <a:ext cx="2280384" cy="2280384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2C1EDB19-3011-4399-AE61-63D2A800A0F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4736916" flipH="1">
              <a:off x="8393724" y="3663608"/>
              <a:ext cx="1459533" cy="1286651"/>
            </a:xfrm>
            <a:prstGeom prst="rect">
              <a:avLst/>
            </a:prstGeom>
          </p:spPr>
        </p:pic>
      </p:grp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3291F57D-6B7E-4C90-9A76-4A506ECD5721}"/>
              </a:ext>
            </a:extLst>
          </p:cNvPr>
          <p:cNvCxnSpPr/>
          <p:nvPr/>
        </p:nvCxnSpPr>
        <p:spPr>
          <a:xfrm>
            <a:off x="6248294" y="2226915"/>
            <a:ext cx="0" cy="4563163"/>
          </a:xfrm>
          <a:prstGeom prst="line">
            <a:avLst/>
          </a:prstGeom>
          <a:ln w="57150">
            <a:solidFill>
              <a:srgbClr val="62626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3607ECC9-9FAB-4EE5-8A2C-16E641A878D0}"/>
              </a:ext>
            </a:extLst>
          </p:cNvPr>
          <p:cNvSpPr txBox="1"/>
          <p:nvPr/>
        </p:nvSpPr>
        <p:spPr>
          <a:xfrm>
            <a:off x="6316903" y="2488850"/>
            <a:ext cx="5661303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멀티 모드 펌웨어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부팅</a:t>
            </a:r>
            <a:r>
              <a:rPr lang="ko-KR" altLang="en-US" sz="1600" kern="0" spc="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⋅</a:t>
            </a:r>
            <a:r>
              <a:rPr lang="en-US" altLang="ko-KR" sz="1600" kern="0" spc="0" dirty="0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DFU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및 각종 데이터 관리 등 펌웨어 기본 기능 구현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(7~8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킥보드</a:t>
            </a:r>
            <a:r>
              <a:rPr lang="ko-KR" altLang="en-US" sz="1600" kern="0" spc="0" dirty="0" err="1"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⋅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등 검출 알고리즘 선택 실행 기능 구현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(9~10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+mj-lt"/>
              <a:buAutoNum type="arabicPeriod" startAt="5"/>
            </a:pP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C3</a:t>
            </a:r>
            <a:r>
              <a:rPr lang="ko-KR" altLang="en-US" kern="0" spc="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⋅</a:t>
            </a:r>
            <a:r>
              <a:rPr lang="en-US" altLang="ko-KR" kern="0" spc="0" dirty="0" err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Redy</a:t>
            </a:r>
            <a:r>
              <a:rPr lang="ko-KR" altLang="en-US" kern="0" spc="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서버 자동백업체제 구축</a:t>
            </a:r>
            <a:br>
              <a:rPr lang="en-US" altLang="ko-KR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MQTT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처리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및 사고 메시지 전송 로직 최적화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(9~10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000"/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데이터베이스 자동백업체제 구축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(11~12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000"/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000" indent="-342900">
              <a:buFont typeface="+mj-lt"/>
              <a:buAutoNum type="arabicPeriod" startAt="6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퍼스널 </a:t>
            </a:r>
            <a:r>
              <a:rPr lang="ko-KR" altLang="en-US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모빌러티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사용자 앱 개발</a:t>
            </a:r>
            <a:br>
              <a:rPr lang="en-US" altLang="ko-KR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메시지 전송 및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DFU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 요소기술 구현 및 테스트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(7~8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000">
              <a:buFontTx/>
              <a:buChar char="-"/>
            </a:pP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사용자 앱 설계 및 구현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(9~11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000">
              <a:buFontTx/>
              <a:buChar char="-"/>
            </a:pP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테스트 및 성능 개선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627750" indent="-285750">
              <a:buFontTx/>
              <a:buChar char="-"/>
            </a:pP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1301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E7407F92-ED1B-4F9C-9B98-50E231E852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060" t="2694" r="6827" b="22853"/>
          <a:stretch/>
        </p:blipFill>
        <p:spPr>
          <a:xfrm>
            <a:off x="0" y="-6348"/>
            <a:ext cx="12192000" cy="68580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1A29EAF-D22F-5007-D79A-1E3598C91A5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56" y="824422"/>
            <a:ext cx="799752" cy="700831"/>
          </a:xfrm>
          <a:prstGeom prst="rect">
            <a:avLst/>
          </a:prstGeom>
          <a:solidFill>
            <a:srgbClr val="0082C8"/>
          </a:solidFill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89EF15CA-7B29-AF76-5A37-7C8F4A1BF5BB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4922CC1C-110B-841F-C82E-283584670456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D425201A-B5D3-FED3-F2A4-AAEDCA9BB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12779D94-F3B9-7157-7B71-730AEBDCF836}"/>
              </a:ext>
            </a:extLst>
          </p:cNvPr>
          <p:cNvSpPr txBox="1"/>
          <p:nvPr/>
        </p:nvSpPr>
        <p:spPr>
          <a:xfrm>
            <a:off x="5129923" y="3099486"/>
            <a:ext cx="2315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감사합니다</a:t>
            </a:r>
            <a:r>
              <a:rPr lang="en-US" altLang="ko-KR" sz="36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.</a:t>
            </a:r>
            <a:endParaRPr lang="ko-KR" altLang="en-US" sz="3600" dirty="0">
              <a:solidFill>
                <a:schemeClr val="bg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27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사용자 지정 1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499E"/>
      </a:accent1>
      <a:accent2>
        <a:srgbClr val="C0D60C"/>
      </a:accent2>
      <a:accent3>
        <a:srgbClr val="F49100"/>
      </a:accent3>
      <a:accent4>
        <a:srgbClr val="10CF9B"/>
      </a:accent4>
      <a:accent5>
        <a:srgbClr val="009DD9"/>
      </a:accent5>
      <a:accent6>
        <a:srgbClr val="A5C249"/>
      </a:accent6>
      <a:hlink>
        <a:srgbClr val="F49100"/>
      </a:hlink>
      <a:folHlink>
        <a:srgbClr val="85DFD0"/>
      </a:folHlink>
    </a:clrScheme>
    <a:fontScheme name="사용자 지정 2">
      <a:majorFont>
        <a:latin typeface="Rajdhani SemiBold"/>
        <a:ea typeface="넥슨 풋볼고딕 L"/>
        <a:cs typeface=""/>
      </a:majorFont>
      <a:minorFont>
        <a:latin typeface="Roboto Light"/>
        <a:ea typeface="Noto Sans KR Light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3220</TotalTime>
  <Words>562</Words>
  <Application>Microsoft Office PowerPoint</Application>
  <PresentationFormat>와이드스크린</PresentationFormat>
  <Paragraphs>48</Paragraphs>
  <Slides>4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15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20" baseType="lpstr">
      <vt:lpstr>함초롬바탕</vt:lpstr>
      <vt:lpstr>Roboto Medium</vt:lpstr>
      <vt:lpstr>나눔고딕</vt:lpstr>
      <vt:lpstr>궁서</vt:lpstr>
      <vt:lpstr>배달의민족 주아</vt:lpstr>
      <vt:lpstr>맑은 고딕</vt:lpstr>
      <vt:lpstr>Roboto Black</vt:lpstr>
      <vt:lpstr>Pretendard ExtraBold</vt:lpstr>
      <vt:lpstr>Calibri</vt:lpstr>
      <vt:lpstr>Roboto Light</vt:lpstr>
      <vt:lpstr>굴림</vt:lpstr>
      <vt:lpstr>Roboto</vt:lpstr>
      <vt:lpstr>Noto Sans KR Medium</vt:lpstr>
      <vt:lpstr>Noto Sans KR Light</vt:lpstr>
      <vt:lpstr>Arial</vt:lpstr>
      <vt:lpstr>Тема Office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 daniel</dc:creator>
  <cp:lastModifiedBy>Bach Goldberg</cp:lastModifiedBy>
  <cp:revision>193</cp:revision>
  <dcterms:created xsi:type="dcterms:W3CDTF">2021-03-22T14:57:48Z</dcterms:created>
  <dcterms:modified xsi:type="dcterms:W3CDTF">2025-06-30T10:57:59Z</dcterms:modified>
</cp:coreProperties>
</file>